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1470025"/>
          </a:xfrm>
        </p:spPr>
        <p:txBody>
          <a:bodyPr>
            <a:normAutofit/>
          </a:bodyPr>
          <a:lstStyle/>
          <a:p>
            <a:r>
              <a:rPr lang="en-US" sz="4800" u="sng" dirty="0" smtClean="0">
                <a:latin typeface="Colonna MT" pitchFamily="82" charset="0"/>
              </a:rPr>
              <a:t>COLD WAR</a:t>
            </a:r>
            <a:endParaRPr lang="en-US" sz="4800" u="sng" dirty="0">
              <a:latin typeface="Colonna MT" pitchFamily="82" charset="0"/>
            </a:endParaRPr>
          </a:p>
        </p:txBody>
      </p:sp>
      <p:sp>
        <p:nvSpPr>
          <p:cNvPr id="3" name="Subtitle 2"/>
          <p:cNvSpPr>
            <a:spLocks noGrp="1"/>
          </p:cNvSpPr>
          <p:nvPr>
            <p:ph type="subTitle" idx="1"/>
          </p:nvPr>
        </p:nvSpPr>
        <p:spPr>
          <a:xfrm>
            <a:off x="0" y="1447800"/>
            <a:ext cx="9144000" cy="5410200"/>
          </a:xfrm>
        </p:spPr>
        <p:txBody>
          <a:bodyPr>
            <a:normAutofit fontScale="92500"/>
          </a:bodyPr>
          <a:lstStyle/>
          <a:p>
            <a:r>
              <a:rPr lang="en-US" dirty="0" smtClean="0">
                <a:latin typeface="Colonna MT" pitchFamily="82" charset="0"/>
              </a:rPr>
              <a:t>THE COLD WAR WAS THE GEOPOLITICAL, IDEOLOGICAL, AND ECONOMIC STRUGGLE BETWEEN TWO WORLD SUPERPOWERS, THE USA AND THE USSR, THAT STARTED IN 1945 AT THE END OF THE SECOND WORLD WAR AND LASTED UNTIL THE DISSOLUTION OF THE SOVIET UNION ON DECEMBER 26, 1991</a:t>
            </a:r>
          </a:p>
          <a:p>
            <a:endParaRPr lang="en-US" dirty="0" smtClean="0">
              <a:latin typeface="Colonna MT" pitchFamily="82" charset="0"/>
            </a:endParaRPr>
          </a:p>
          <a:p>
            <a:r>
              <a:rPr lang="en-US" sz="3100" dirty="0" smtClean="0">
                <a:latin typeface="Colonna MT" pitchFamily="82" charset="0"/>
              </a:rPr>
              <a:t>THE COLD WAR WAS A PERIOD OF ECONOMIC, POLITICAL AND MILITARY TENSION BETWEEN THE UNITED STATES AND SOVIET UNION FROM 1945 TO 1991</a:t>
            </a:r>
            <a:endParaRPr lang="en-US" sz="3100" dirty="0">
              <a:latin typeface="Colonna MT"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Effect transition="in" filter="fade">
                                      <p:cBhvr>
                                        <p:cTn id="9" dur="2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2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278562"/>
          </a:xfrm>
        </p:spPr>
        <p:txBody>
          <a:bodyPr>
            <a:normAutofit fontScale="90000"/>
          </a:bodyPr>
          <a:lstStyle/>
          <a:p>
            <a:r>
              <a:rPr lang="en-US" dirty="0" smtClean="0">
                <a:latin typeface="Colonna MT" pitchFamily="82" charset="0"/>
              </a:rPr>
              <a:t>NON ALIGNMENT</a:t>
            </a:r>
            <a:br>
              <a:rPr lang="en-US" dirty="0" smtClean="0">
                <a:latin typeface="Colonna MT" pitchFamily="82" charset="0"/>
              </a:rPr>
            </a:br>
            <a:r>
              <a:rPr lang="en-US" dirty="0" smtClean="0">
                <a:latin typeface="Colonna MT" pitchFamily="82" charset="0"/>
              </a:rPr>
              <a:t/>
            </a:r>
            <a:br>
              <a:rPr lang="en-US" dirty="0" smtClean="0">
                <a:latin typeface="Colonna MT" pitchFamily="82" charset="0"/>
              </a:rPr>
            </a:br>
            <a:r>
              <a:rPr lang="en-US" dirty="0" smtClean="0">
                <a:latin typeface="Colonna MT" pitchFamily="82" charset="0"/>
              </a:rPr>
              <a:t/>
            </a:r>
            <a:br>
              <a:rPr lang="en-US" dirty="0" smtClean="0">
                <a:latin typeface="Colonna MT" pitchFamily="82" charset="0"/>
              </a:rPr>
            </a:br>
            <a:r>
              <a:rPr lang="en-US" dirty="0" smtClean="0">
                <a:latin typeface="Colonna MT" pitchFamily="82" charset="0"/>
              </a:rPr>
              <a:t>GLOBALIZATION</a:t>
            </a:r>
            <a:br>
              <a:rPr lang="en-US" dirty="0" smtClean="0">
                <a:latin typeface="Colonna MT" pitchFamily="82" charset="0"/>
              </a:rPr>
            </a:br>
            <a:r>
              <a:rPr lang="en-US" dirty="0" smtClean="0">
                <a:latin typeface="Colonna MT" pitchFamily="82" charset="0"/>
              </a:rPr>
              <a:t/>
            </a:r>
            <a:br>
              <a:rPr lang="en-US" dirty="0" smtClean="0">
                <a:latin typeface="Colonna MT" pitchFamily="82" charset="0"/>
              </a:rPr>
            </a:br>
            <a:r>
              <a:rPr lang="en-US" dirty="0" smtClean="0">
                <a:latin typeface="Colonna MT" pitchFamily="82" charset="0"/>
              </a:rPr>
              <a:t/>
            </a:r>
            <a:br>
              <a:rPr lang="en-US" dirty="0" smtClean="0">
                <a:latin typeface="Colonna MT" pitchFamily="82" charset="0"/>
              </a:rPr>
            </a:br>
            <a:r>
              <a:rPr lang="en-US" dirty="0" smtClean="0">
                <a:latin typeface="Colonna MT" pitchFamily="82" charset="0"/>
              </a:rPr>
              <a:t>DISARMAMENT</a:t>
            </a:r>
            <a:br>
              <a:rPr lang="en-US" dirty="0" smtClean="0">
                <a:latin typeface="Colonna MT" pitchFamily="82" charset="0"/>
              </a:rPr>
            </a:br>
            <a:r>
              <a:rPr lang="en-US" dirty="0" smtClean="0">
                <a:latin typeface="Colonna MT" pitchFamily="82" charset="0"/>
              </a:rPr>
              <a:t/>
            </a:r>
            <a:br>
              <a:rPr lang="en-US" dirty="0" smtClean="0">
                <a:latin typeface="Colonna MT" pitchFamily="82" charset="0"/>
              </a:rPr>
            </a:br>
            <a:r>
              <a:rPr lang="en-US" dirty="0" smtClean="0">
                <a:latin typeface="Colonna MT" pitchFamily="82" charset="0"/>
              </a:rPr>
              <a:t/>
            </a:r>
            <a:br>
              <a:rPr lang="en-US" dirty="0" smtClean="0">
                <a:latin typeface="Colonna MT" pitchFamily="82" charset="0"/>
              </a:rPr>
            </a:br>
            <a:r>
              <a:rPr lang="en-US" dirty="0" smtClean="0">
                <a:latin typeface="Colonna MT" pitchFamily="82" charset="0"/>
              </a:rPr>
              <a:t>UNIPOLAR WORLD</a:t>
            </a:r>
            <a:endParaRPr lang="en-US" dirty="0">
              <a:latin typeface="Colonna MT"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Effect transition="in" filter="fade">
                                      <p:cBhvr>
                                        <p:cTn id="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lstStyle/>
          <a:p>
            <a:r>
              <a:rPr lang="en-US" u="sng" dirty="0" smtClean="0">
                <a:latin typeface="Colonna MT" pitchFamily="82" charset="0"/>
              </a:rPr>
              <a:t>CAUSES</a:t>
            </a:r>
            <a:endParaRPr lang="en-US" u="sng" dirty="0">
              <a:latin typeface="Colonna MT" pitchFamily="82" charset="0"/>
            </a:endParaRPr>
          </a:p>
        </p:txBody>
      </p:sp>
      <p:sp>
        <p:nvSpPr>
          <p:cNvPr id="3" name="Subtitle 2"/>
          <p:cNvSpPr>
            <a:spLocks noGrp="1"/>
          </p:cNvSpPr>
          <p:nvPr>
            <p:ph type="subTitle" idx="1"/>
          </p:nvPr>
        </p:nvSpPr>
        <p:spPr>
          <a:xfrm>
            <a:off x="0" y="1295400"/>
            <a:ext cx="9144000" cy="5562600"/>
          </a:xfrm>
        </p:spPr>
        <p:txBody>
          <a:bodyPr>
            <a:normAutofit fontScale="92500"/>
          </a:bodyPr>
          <a:lstStyle/>
          <a:p>
            <a:r>
              <a:rPr lang="en-US" dirty="0" smtClean="0">
                <a:latin typeface="Colonna MT" pitchFamily="82" charset="0"/>
              </a:rPr>
              <a:t>AMERICAN FEAR OF COMMUNIST ATTACK</a:t>
            </a:r>
          </a:p>
          <a:p>
            <a:r>
              <a:rPr lang="en-US" dirty="0" smtClean="0">
                <a:latin typeface="Colonna MT" pitchFamily="82" charset="0"/>
              </a:rPr>
              <a:t>TRUMAN’S DISLIKE OF STALIN</a:t>
            </a:r>
          </a:p>
          <a:p>
            <a:r>
              <a:rPr lang="en-US" dirty="0" smtClean="0">
                <a:latin typeface="Colonna MT" pitchFamily="82" charset="0"/>
              </a:rPr>
              <a:t>USSR’S FEAR OF THE AMERICAN’S ATOMIC BOMB </a:t>
            </a:r>
          </a:p>
          <a:p>
            <a:r>
              <a:rPr lang="en-US" dirty="0" smtClean="0">
                <a:latin typeface="Colonna MT" pitchFamily="82" charset="0"/>
              </a:rPr>
              <a:t>USSR’S DISLIKE OF CAPITALISM</a:t>
            </a:r>
          </a:p>
          <a:p>
            <a:r>
              <a:rPr lang="en-US" dirty="0" smtClean="0">
                <a:latin typeface="Colonna MT" pitchFamily="82" charset="0"/>
              </a:rPr>
              <a:t>USSR’S ACTIONS IN THE SOVIET ZONE OF GERMANY</a:t>
            </a:r>
          </a:p>
          <a:p>
            <a:r>
              <a:rPr lang="en-US" dirty="0" smtClean="0">
                <a:latin typeface="Colonna MT" pitchFamily="82" charset="0"/>
              </a:rPr>
              <a:t>AMERICA’S REFUSAL TO SHARE NUCLEAR SECRETS</a:t>
            </a:r>
          </a:p>
          <a:p>
            <a:r>
              <a:rPr lang="en-US" dirty="0" smtClean="0">
                <a:latin typeface="Colonna MT" pitchFamily="82" charset="0"/>
              </a:rPr>
              <a:t>USSR’S EXPANSION WEST INTO EASTERN EUROPE</a:t>
            </a:r>
          </a:p>
          <a:p>
            <a:r>
              <a:rPr lang="en-US" dirty="0" smtClean="0">
                <a:latin typeface="Colonna MT" pitchFamily="82" charset="0"/>
              </a:rPr>
              <a:t>USSR’S FEAR OF AMERICAN ATTACK</a:t>
            </a:r>
          </a:p>
          <a:p>
            <a:r>
              <a:rPr lang="en-US" dirty="0" smtClean="0">
                <a:latin typeface="Colonna MT" pitchFamily="82" charset="0"/>
              </a:rPr>
              <a:t>USSR’S NEED FOR A SECURE WESTERN BORDER</a:t>
            </a:r>
          </a:p>
          <a:p>
            <a:r>
              <a:rPr lang="en-US" dirty="0" smtClean="0">
                <a:latin typeface="Colonna MT" pitchFamily="82" charset="0"/>
              </a:rPr>
              <a:t>USSR’S AIM OF SPREADING WORLD COMMUNISM</a:t>
            </a:r>
          </a:p>
          <a:p>
            <a:endParaRPr lang="en-US" dirty="0">
              <a:latin typeface="Colonna MT"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Effect transition="in" filter="fade">
                                      <p:cBhvr>
                                        <p:cTn id="9" dur="2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2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2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2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20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3" dur="2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4" dur="2000"/>
                                        <p:tgtEl>
                                          <p:spTgt spid="3">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p:cTn id="49"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0" dur="2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51" dur="2000"/>
                                        <p:tgtEl>
                                          <p:spTgt spid="3">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 calcmode="lin" valueType="num">
                                      <p:cBhvr>
                                        <p:cTn id="56" dur="2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7" dur="20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8" dur="2000"/>
                                        <p:tgtEl>
                                          <p:spTgt spid="3">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2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4" dur="20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65" dur="2000"/>
                                        <p:tgtEl>
                                          <p:spTgt spid="3">
                                            <p:txEl>
                                              <p:pRg st="7" end="7"/>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0" fill="hold" grpId="0" nodeType="clickEffect">
                                  <p:stCondLst>
                                    <p:cond delay="0"/>
                                  </p:stCondLst>
                                  <p:childTnLst>
                                    <p:set>
                                      <p:cBhvr>
                                        <p:cTn id="69" dur="1" fill="hold">
                                          <p:stCondLst>
                                            <p:cond delay="0"/>
                                          </p:stCondLst>
                                        </p:cTn>
                                        <p:tgtEl>
                                          <p:spTgt spid="3">
                                            <p:txEl>
                                              <p:pRg st="8" end="8"/>
                                            </p:txEl>
                                          </p:spTgt>
                                        </p:tgtEl>
                                        <p:attrNameLst>
                                          <p:attrName>style.visibility</p:attrName>
                                        </p:attrNameLst>
                                      </p:cBhvr>
                                      <p:to>
                                        <p:strVal val="visible"/>
                                      </p:to>
                                    </p:set>
                                    <p:anim calcmode="lin" valueType="num">
                                      <p:cBhvr>
                                        <p:cTn id="70" dur="2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71" dur="20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72" dur="2000"/>
                                        <p:tgtEl>
                                          <p:spTgt spid="3">
                                            <p:txEl>
                                              <p:pRg st="8" end="8"/>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0" fill="hold" grpId="0" nodeType="clickEffect">
                                  <p:stCondLst>
                                    <p:cond delay="0"/>
                                  </p:stCondLst>
                                  <p:childTnLst>
                                    <p:set>
                                      <p:cBhvr>
                                        <p:cTn id="76" dur="1" fill="hold">
                                          <p:stCondLst>
                                            <p:cond delay="0"/>
                                          </p:stCondLst>
                                        </p:cTn>
                                        <p:tgtEl>
                                          <p:spTgt spid="3">
                                            <p:txEl>
                                              <p:pRg st="9" end="9"/>
                                            </p:txEl>
                                          </p:spTgt>
                                        </p:tgtEl>
                                        <p:attrNameLst>
                                          <p:attrName>style.visibility</p:attrName>
                                        </p:attrNameLst>
                                      </p:cBhvr>
                                      <p:to>
                                        <p:strVal val="visible"/>
                                      </p:to>
                                    </p:set>
                                    <p:anim calcmode="lin" valueType="num">
                                      <p:cBhvr>
                                        <p:cTn id="77" dur="2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8" dur="20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79"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1066800"/>
          </a:xfrm>
        </p:spPr>
        <p:txBody>
          <a:bodyPr/>
          <a:lstStyle/>
          <a:p>
            <a:r>
              <a:rPr lang="en-US" u="sng" dirty="0" smtClean="0">
                <a:latin typeface="Colonna MT" pitchFamily="82" charset="0"/>
              </a:rPr>
              <a:t>EVENTS</a:t>
            </a:r>
            <a:endParaRPr lang="en-US" u="sng" dirty="0">
              <a:latin typeface="Colonna MT" pitchFamily="82" charset="0"/>
            </a:endParaRPr>
          </a:p>
        </p:txBody>
      </p:sp>
      <p:sp>
        <p:nvSpPr>
          <p:cNvPr id="3" name="Subtitle 2"/>
          <p:cNvSpPr>
            <a:spLocks noGrp="1"/>
          </p:cNvSpPr>
          <p:nvPr>
            <p:ph type="subTitle" idx="1"/>
          </p:nvPr>
        </p:nvSpPr>
        <p:spPr>
          <a:xfrm>
            <a:off x="0" y="990600"/>
            <a:ext cx="9144000" cy="5867400"/>
          </a:xfrm>
        </p:spPr>
        <p:txBody>
          <a:bodyPr>
            <a:normAutofit fontScale="92500"/>
          </a:bodyPr>
          <a:lstStyle/>
          <a:p>
            <a:pPr algn="l"/>
            <a:r>
              <a:rPr lang="en-US" dirty="0" smtClean="0">
                <a:latin typeface="Colonna MT" pitchFamily="82" charset="0"/>
              </a:rPr>
              <a:t>YALTA CONFERENCE: NEAR END OF WORLD WAR 	II; USSR AND WESTERN POWERS DIVIDED 	EUROPE INTO EAST AND WEST; SOVIETS 	CONTROLLED EAST</a:t>
            </a:r>
          </a:p>
          <a:p>
            <a:pPr algn="l"/>
            <a:r>
              <a:rPr lang="en-US" dirty="0" smtClean="0">
                <a:latin typeface="Colonna MT" pitchFamily="82" charset="0"/>
              </a:rPr>
              <a:t>IRON  CURTAIN: AFTER WORLD WAR II, 	CHURCHILL CALLED THE “LINE” BETWEEN 	US 	AND ALLIES (NATO) AND SOVIET UNION 	AND ALLIES (WARSAW PACT) IN EUROPE</a:t>
            </a:r>
          </a:p>
          <a:p>
            <a:pPr algn="l"/>
            <a:r>
              <a:rPr lang="en-US" dirty="0" smtClean="0">
                <a:latin typeface="Colonna MT" pitchFamily="82" charset="0"/>
              </a:rPr>
              <a:t>FORMATION OF THE UNITED NATIONS: COUNCIL 	OF NATIONS DESIGNED TO AVOID ANOTHER 	WORLD WAR BY CREATING A PLACE TO SOLVE 	PROBLEMS PEACEFULLY</a:t>
            </a:r>
            <a:endParaRPr lang="en-US" dirty="0">
              <a:latin typeface="Colonna MT"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Effect transition="in" filter="fade">
                                      <p:cBhvr>
                                        <p:cTn id="9" dur="2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2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2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1"/>
            <a:ext cx="7772400" cy="990600"/>
          </a:xfrm>
        </p:spPr>
        <p:txBody>
          <a:bodyPr/>
          <a:lstStyle/>
          <a:p>
            <a:r>
              <a:rPr lang="en-US" u="sng" dirty="0" smtClean="0">
                <a:latin typeface="Colonna MT" pitchFamily="82" charset="0"/>
              </a:rPr>
              <a:t>EVENTS</a:t>
            </a:r>
            <a:endParaRPr lang="en-US" dirty="0"/>
          </a:p>
        </p:txBody>
      </p:sp>
      <p:sp>
        <p:nvSpPr>
          <p:cNvPr id="3" name="Subtitle 2"/>
          <p:cNvSpPr>
            <a:spLocks noGrp="1"/>
          </p:cNvSpPr>
          <p:nvPr>
            <p:ph type="subTitle" idx="1"/>
          </p:nvPr>
        </p:nvSpPr>
        <p:spPr>
          <a:xfrm>
            <a:off x="0" y="1295400"/>
            <a:ext cx="9144000" cy="5562600"/>
          </a:xfrm>
        </p:spPr>
        <p:txBody>
          <a:bodyPr>
            <a:normAutofit fontScale="92500" lnSpcReduction="10000"/>
          </a:bodyPr>
          <a:lstStyle/>
          <a:p>
            <a:pPr algn="l"/>
            <a:r>
              <a:rPr lang="en-US" dirty="0" smtClean="0">
                <a:latin typeface="Colonna MT" pitchFamily="82" charset="0"/>
              </a:rPr>
              <a:t>TRUMAN DOCTRINE: POLICY OF US TO USE 	MILITARY AND FIGHT AGAINST 	COMMUNIST 	TAKEOVERS AROUND THE 	WORLD DURING 	THE COLD WAR</a:t>
            </a:r>
          </a:p>
          <a:p>
            <a:pPr algn="l"/>
            <a:r>
              <a:rPr lang="en-US" dirty="0" smtClean="0">
                <a:latin typeface="Colonna MT" pitchFamily="82" charset="0"/>
              </a:rPr>
              <a:t>MARSHALL PLAN: TO DISCOURAGE COUNTRIES 	FROM BECOMING COMMUNIST</a:t>
            </a:r>
          </a:p>
          <a:p>
            <a:pPr algn="l"/>
            <a:r>
              <a:rPr lang="en-US" dirty="0" smtClean="0">
                <a:latin typeface="Colonna MT" pitchFamily="82" charset="0"/>
              </a:rPr>
              <a:t>BERLIN AIRLIFT: EAST GERMANY (USSR) CUT OFF 	WEST BERLIN FROM REST OF WORLD.  US 	AIRLIFTED SUPPLIES TO WEST BERLIN</a:t>
            </a:r>
          </a:p>
          <a:p>
            <a:pPr algn="l"/>
            <a:r>
              <a:rPr lang="en-US" dirty="0" smtClean="0">
                <a:latin typeface="Colonna MT" pitchFamily="82" charset="0"/>
              </a:rPr>
              <a:t>NATO: 4</a:t>
            </a:r>
            <a:r>
              <a:rPr lang="en-US" baseline="30000" dirty="0" smtClean="0">
                <a:latin typeface="Colonna MT" pitchFamily="82" charset="0"/>
              </a:rPr>
              <a:t>TH</a:t>
            </a:r>
            <a:r>
              <a:rPr lang="en-US" dirty="0" smtClean="0">
                <a:latin typeface="Colonna MT" pitchFamily="82" charset="0"/>
              </a:rPr>
              <a:t> APRIL 1949  MILITARY DEFENSE ALLIANCE 	OF US AND WESTERN EUROPE AGAINST SOVIET 	UNION AND EASTERN EUROPE</a:t>
            </a:r>
            <a:endParaRPr lang="en-US" dirty="0">
              <a:latin typeface="Colonna MT"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Effect transition="in" filter="fade">
                                      <p:cBhvr>
                                        <p:cTn id="9" dur="2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2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2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2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990600"/>
          </a:xfrm>
        </p:spPr>
        <p:txBody>
          <a:bodyPr/>
          <a:lstStyle/>
          <a:p>
            <a:r>
              <a:rPr lang="en-US" u="sng" dirty="0" smtClean="0">
                <a:latin typeface="Colonna MT" pitchFamily="82" charset="0"/>
              </a:rPr>
              <a:t>EVENTS</a:t>
            </a:r>
            <a:endParaRPr lang="en-US" dirty="0"/>
          </a:p>
        </p:txBody>
      </p:sp>
      <p:sp>
        <p:nvSpPr>
          <p:cNvPr id="3" name="Subtitle 2"/>
          <p:cNvSpPr>
            <a:spLocks noGrp="1"/>
          </p:cNvSpPr>
          <p:nvPr>
            <p:ph type="subTitle" idx="1"/>
          </p:nvPr>
        </p:nvSpPr>
        <p:spPr>
          <a:xfrm>
            <a:off x="0" y="1143000"/>
            <a:ext cx="9144000" cy="5715000"/>
          </a:xfrm>
        </p:spPr>
        <p:txBody>
          <a:bodyPr>
            <a:normAutofit/>
          </a:bodyPr>
          <a:lstStyle/>
          <a:p>
            <a:pPr algn="l"/>
            <a:r>
              <a:rPr lang="en-US" sz="3250" dirty="0" smtClean="0">
                <a:latin typeface="Colonna MT" pitchFamily="82" charset="0"/>
              </a:rPr>
              <a:t>WARSAW PACT: MILITARY DEFENSE ALLIANCE OF 	SOVIET UNION AND EASTERN EUROPE 	AGAINST US AND WESTERN EUROPE MAY-55</a:t>
            </a:r>
          </a:p>
          <a:p>
            <a:pPr algn="l"/>
            <a:r>
              <a:rPr lang="en-US" sz="3250" dirty="0" smtClean="0">
                <a:latin typeface="Colonna MT" pitchFamily="82" charset="0"/>
              </a:rPr>
              <a:t>INVASION OF HUNGARY: TO SUPPRESS PRO 	DEMOCRATIC MOVEMENTS: 1956</a:t>
            </a:r>
          </a:p>
          <a:p>
            <a:pPr algn="l"/>
            <a:r>
              <a:rPr lang="en-US" sz="3250" dirty="0" smtClean="0">
                <a:latin typeface="Colonna MT" pitchFamily="82" charset="0"/>
              </a:rPr>
              <a:t>INVASION OF CZECHOSLOVAKIA: TO SUPPRESS 	PRO DEMOCRATIC MOVEMENTS: 1968</a:t>
            </a:r>
          </a:p>
          <a:p>
            <a:pPr algn="l"/>
            <a:r>
              <a:rPr lang="en-US" sz="3250" dirty="0" smtClean="0">
                <a:latin typeface="Colonna MT" pitchFamily="82" charset="0"/>
              </a:rPr>
              <a:t>BERLIN WALL: BUILT BY EAST BERLIN (USSR) TO 	KEEP CITIZENS FROM FLEEING TO FREE 	WEST BERLIN</a:t>
            </a:r>
            <a:endParaRPr lang="en-US" sz="3250" dirty="0">
              <a:latin typeface="Colonna MT"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Effect transition="in" filter="fade">
                                      <p:cBhvr>
                                        <p:cTn id="9" dur="2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2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2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2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838200"/>
          </a:xfrm>
        </p:spPr>
        <p:txBody>
          <a:bodyPr/>
          <a:lstStyle/>
          <a:p>
            <a:r>
              <a:rPr lang="en-US" u="sng" dirty="0" smtClean="0">
                <a:latin typeface="Colonna MT" pitchFamily="82" charset="0"/>
              </a:rPr>
              <a:t>EVENTS</a:t>
            </a:r>
            <a:endParaRPr lang="en-US" dirty="0"/>
          </a:p>
        </p:txBody>
      </p:sp>
      <p:sp>
        <p:nvSpPr>
          <p:cNvPr id="3" name="Subtitle 2"/>
          <p:cNvSpPr>
            <a:spLocks noGrp="1"/>
          </p:cNvSpPr>
          <p:nvPr>
            <p:ph type="subTitle" idx="1"/>
          </p:nvPr>
        </p:nvSpPr>
        <p:spPr>
          <a:xfrm>
            <a:off x="0" y="838200"/>
            <a:ext cx="9144000" cy="6019800"/>
          </a:xfrm>
        </p:spPr>
        <p:txBody>
          <a:bodyPr>
            <a:normAutofit/>
          </a:bodyPr>
          <a:lstStyle/>
          <a:p>
            <a:pPr algn="l"/>
            <a:r>
              <a:rPr lang="en-US" sz="2900" dirty="0" smtClean="0">
                <a:latin typeface="Colonna MT" pitchFamily="82" charset="0"/>
              </a:rPr>
              <a:t>INVASION OF AFGHANISTAN: USSR INVADED 	AFGHANISTAN TO SOLIDIFY COMMUNIST 	GOVERNMENT, COULD NOT CONTROL 	COUNTRY</a:t>
            </a:r>
          </a:p>
          <a:p>
            <a:pPr algn="l"/>
            <a:r>
              <a:rPr lang="en-US" sz="2900" dirty="0" smtClean="0">
                <a:latin typeface="Colonna MT" pitchFamily="82" charset="0"/>
              </a:rPr>
              <a:t>INVASION OF KOREA: COMMUNIST FORCES INVADED 	KOREA TRIED TO TAKE OVER, US SUPPORTED 	WITH MILITARY, MONEY</a:t>
            </a:r>
          </a:p>
          <a:p>
            <a:pPr algn="l"/>
            <a:r>
              <a:rPr lang="en-US" sz="2900" dirty="0" smtClean="0">
                <a:latin typeface="Colonna MT" pitchFamily="82" charset="0"/>
              </a:rPr>
              <a:t>INVASION OF VIETNAM: WARSAW-SUCCESS</a:t>
            </a:r>
          </a:p>
          <a:p>
            <a:pPr algn="l"/>
            <a:r>
              <a:rPr lang="en-US" sz="2900" dirty="0" smtClean="0">
                <a:latin typeface="Colonna MT" pitchFamily="82" charset="0"/>
              </a:rPr>
              <a:t>1985: MIKHAIL GORBACHEV BECOMES LEADER OF THE 	SOVIET UNION INITIATING A CAMPAIGN OF 	OPENNESS CALLED "GLASNOST" AND 	RESTRUCTURING CALLED "PERESTROIKA”</a:t>
            </a:r>
            <a:endParaRPr lang="en-US" sz="2900" dirty="0">
              <a:latin typeface="Colonna MT"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Effect transition="in" filter="fade">
                                      <p:cBhvr>
                                        <p:cTn id="9" dur="2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2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2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2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933450"/>
          </a:xfrm>
        </p:spPr>
        <p:txBody>
          <a:bodyPr/>
          <a:lstStyle/>
          <a:p>
            <a:r>
              <a:rPr lang="en-US" u="sng" dirty="0" smtClean="0">
                <a:latin typeface="Colonna MT" pitchFamily="82" charset="0"/>
              </a:rPr>
              <a:t>EVENTS</a:t>
            </a:r>
            <a:endParaRPr lang="en-US" dirty="0"/>
          </a:p>
        </p:txBody>
      </p:sp>
      <p:sp>
        <p:nvSpPr>
          <p:cNvPr id="3" name="Subtitle 2"/>
          <p:cNvSpPr>
            <a:spLocks noGrp="1"/>
          </p:cNvSpPr>
          <p:nvPr>
            <p:ph type="subTitle" idx="1"/>
          </p:nvPr>
        </p:nvSpPr>
        <p:spPr>
          <a:xfrm>
            <a:off x="0" y="914400"/>
            <a:ext cx="9144000" cy="5943600"/>
          </a:xfrm>
        </p:spPr>
        <p:txBody>
          <a:bodyPr>
            <a:normAutofit fontScale="85000" lnSpcReduction="20000"/>
          </a:bodyPr>
          <a:lstStyle/>
          <a:p>
            <a:pPr algn="l"/>
            <a:r>
              <a:rPr lang="en-US" dirty="0" smtClean="0">
                <a:latin typeface="Colonna MT" pitchFamily="82" charset="0"/>
              </a:rPr>
              <a:t>1986 	OCTOBER : PRESIDENT REAGAN AND GORBACHEV 		RESOLVE TO REMOVE ALL INTERMEDIATE 		NUCLEAR MISSILES FROM EUROPE</a:t>
            </a:r>
          </a:p>
          <a:p>
            <a:pPr algn="l"/>
            <a:r>
              <a:rPr lang="en-US" dirty="0" smtClean="0">
                <a:latin typeface="Colonna MT" pitchFamily="82" charset="0"/>
              </a:rPr>
              <a:t>1987 	OCTOBER : REAGAN AND GORBACHEV AGREE TO 		REMOVE ALL MEDIUM AND SHORT-RANGE 		NUCLEAR MISSILES</a:t>
            </a:r>
          </a:p>
          <a:p>
            <a:pPr algn="l"/>
            <a:r>
              <a:rPr lang="en-US" dirty="0" smtClean="0">
                <a:latin typeface="Colonna MT" pitchFamily="82" charset="0"/>
              </a:rPr>
              <a:t>1989 	JANUARY : SOVIET TROOPS WITHDRAW FROM 			AFGHANISTAN</a:t>
            </a:r>
            <a:br>
              <a:rPr lang="en-US" dirty="0" smtClean="0">
                <a:latin typeface="Colonna MT" pitchFamily="82" charset="0"/>
              </a:rPr>
            </a:br>
            <a:r>
              <a:rPr lang="en-US" dirty="0" smtClean="0">
                <a:latin typeface="Colonna MT" pitchFamily="82" charset="0"/>
              </a:rPr>
              <a:t>	JUNE : POLAND BECOMES INDEPENDENT</a:t>
            </a:r>
            <a:br>
              <a:rPr lang="en-US" dirty="0" smtClean="0">
                <a:latin typeface="Colonna MT" pitchFamily="82" charset="0"/>
              </a:rPr>
            </a:br>
            <a:r>
              <a:rPr lang="en-US" dirty="0" smtClean="0">
                <a:latin typeface="Colonna MT" pitchFamily="82" charset="0"/>
              </a:rPr>
              <a:t>		SEPTEMBER : HUNGARY BECOMES 				INDEPENDENT</a:t>
            </a:r>
            <a:br>
              <a:rPr lang="en-US" dirty="0" smtClean="0">
                <a:latin typeface="Colonna MT" pitchFamily="82" charset="0"/>
              </a:rPr>
            </a:br>
            <a:r>
              <a:rPr lang="en-US" dirty="0" smtClean="0">
                <a:latin typeface="Colonna MT" pitchFamily="82" charset="0"/>
              </a:rPr>
              <a:t>	NOVEMBER : BERLIN WALL IS DEMOLISHED AND 		EAST 	GERMANY ALLOWS UNRESTRICTED 		MIGRATION TO WEST GERMANY</a:t>
            </a:r>
            <a:br>
              <a:rPr lang="en-US" dirty="0" smtClean="0">
                <a:latin typeface="Colonna MT" pitchFamily="82" charset="0"/>
              </a:rPr>
            </a:br>
            <a:r>
              <a:rPr lang="en-US" dirty="0" smtClean="0">
                <a:latin typeface="Colonna MT" pitchFamily="82" charset="0"/>
              </a:rPr>
              <a:t>	DECEMBER : COMMUNIST GOVERNMENTS FALL IN 		CZECHOSLOVAKIA, BULGARIA, AND RUMANIA</a:t>
            </a:r>
            <a:br>
              <a:rPr lang="en-US" dirty="0" smtClean="0">
                <a:latin typeface="Colonna MT" pitchFamily="82" charset="0"/>
              </a:rPr>
            </a:br>
            <a:r>
              <a:rPr lang="en-US" dirty="0" smtClean="0">
                <a:latin typeface="Colonna MT" pitchFamily="82" charset="0"/>
              </a:rPr>
              <a:t>		DECLINE OF THE SOVIET EMPIRE</a:t>
            </a:r>
          </a:p>
          <a:p>
            <a:pPr algn="l"/>
            <a:endParaRPr lang="en-US" dirty="0">
              <a:latin typeface="Colonna MT"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Effect transition="in" filter="fade">
                                      <p:cBhvr>
                                        <p:cTn id="9" dur="2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2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2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933450"/>
          </a:xfrm>
        </p:spPr>
        <p:txBody>
          <a:bodyPr/>
          <a:lstStyle/>
          <a:p>
            <a:r>
              <a:rPr lang="en-US" u="sng" dirty="0" smtClean="0">
                <a:latin typeface="Colonna MT" pitchFamily="82" charset="0"/>
              </a:rPr>
              <a:t>EVENTS</a:t>
            </a:r>
            <a:endParaRPr lang="en-US" dirty="0"/>
          </a:p>
        </p:txBody>
      </p:sp>
      <p:sp>
        <p:nvSpPr>
          <p:cNvPr id="3" name="Subtitle 2"/>
          <p:cNvSpPr>
            <a:spLocks noGrp="1"/>
          </p:cNvSpPr>
          <p:nvPr>
            <p:ph type="subTitle" idx="1"/>
          </p:nvPr>
        </p:nvSpPr>
        <p:spPr>
          <a:xfrm>
            <a:off x="0" y="1066800"/>
            <a:ext cx="9144000" cy="5791200"/>
          </a:xfrm>
        </p:spPr>
        <p:txBody>
          <a:bodyPr>
            <a:normAutofit/>
          </a:bodyPr>
          <a:lstStyle/>
          <a:p>
            <a:pPr algn="l"/>
            <a:r>
              <a:rPr lang="en-US" dirty="0" smtClean="0">
                <a:latin typeface="Colonna MT" pitchFamily="82" charset="0"/>
              </a:rPr>
              <a:t>1990 	MARCH : LITHUANIA BECOMES 				INDEPENDENT</a:t>
            </a:r>
            <a:br>
              <a:rPr lang="en-US" dirty="0" smtClean="0">
                <a:latin typeface="Colonna MT" pitchFamily="82" charset="0"/>
              </a:rPr>
            </a:br>
            <a:r>
              <a:rPr lang="en-US" dirty="0" smtClean="0">
                <a:latin typeface="Colonna MT" pitchFamily="82" charset="0"/>
              </a:rPr>
              <a:t>	</a:t>
            </a:r>
          </a:p>
          <a:p>
            <a:pPr algn="l"/>
            <a:r>
              <a:rPr lang="en-US" dirty="0" smtClean="0">
                <a:latin typeface="Colonna MT" pitchFamily="82" charset="0"/>
              </a:rPr>
              <a:t>1990	MAY 29 : BORIS YELTSIN ELECTED AS 			PRESIDENT OF RUSSIA</a:t>
            </a:r>
            <a:br>
              <a:rPr lang="en-US" dirty="0" smtClean="0">
                <a:latin typeface="Colonna MT" pitchFamily="82" charset="0"/>
              </a:rPr>
            </a:br>
            <a:r>
              <a:rPr lang="en-US" dirty="0" smtClean="0">
                <a:latin typeface="Colonna MT" pitchFamily="82" charset="0"/>
              </a:rPr>
              <a:t>	</a:t>
            </a:r>
          </a:p>
          <a:p>
            <a:pPr algn="l"/>
            <a:r>
              <a:rPr lang="en-US" dirty="0" smtClean="0">
                <a:latin typeface="Colonna MT" pitchFamily="82" charset="0"/>
              </a:rPr>
              <a:t>1990	OCTOBER 3 : GERMANY REUNITED</a:t>
            </a:r>
          </a:p>
          <a:p>
            <a:pPr algn="l"/>
            <a:endParaRPr lang="en-US" dirty="0" smtClean="0">
              <a:latin typeface="Colonna MT" pitchFamily="82" charset="0"/>
            </a:endParaRPr>
          </a:p>
          <a:p>
            <a:pPr algn="l"/>
            <a:r>
              <a:rPr lang="en-US" dirty="0" smtClean="0">
                <a:latin typeface="Colonna MT" pitchFamily="82" charset="0"/>
              </a:rPr>
              <a:t>1991 	AUGUST : END OF SOVIET UNION AND THE 		COLD WAR ENDS</a:t>
            </a:r>
          </a:p>
          <a:p>
            <a:pPr algn="l"/>
            <a:endParaRPr lang="en-US" sz="2800" dirty="0">
              <a:latin typeface="Colonna MT"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Effect transition="in" filter="fade">
                                      <p:cBhvr>
                                        <p:cTn id="9" dur="2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2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2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2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2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085850"/>
          </a:xfrm>
        </p:spPr>
        <p:txBody>
          <a:bodyPr/>
          <a:lstStyle/>
          <a:p>
            <a:r>
              <a:rPr lang="en-US" u="sng" dirty="0" smtClean="0">
                <a:latin typeface="Colonna MT" pitchFamily="82" charset="0"/>
              </a:rPr>
              <a:t>FEATURES</a:t>
            </a:r>
            <a:endParaRPr lang="en-US" u="sng" dirty="0">
              <a:latin typeface="Colonna MT" pitchFamily="82" charset="0"/>
            </a:endParaRPr>
          </a:p>
        </p:txBody>
      </p:sp>
      <p:sp>
        <p:nvSpPr>
          <p:cNvPr id="3" name="Subtitle 2"/>
          <p:cNvSpPr>
            <a:spLocks noGrp="1"/>
          </p:cNvSpPr>
          <p:nvPr>
            <p:ph type="subTitle" idx="1"/>
          </p:nvPr>
        </p:nvSpPr>
        <p:spPr>
          <a:xfrm>
            <a:off x="0" y="1066800"/>
            <a:ext cx="9144000" cy="5791200"/>
          </a:xfrm>
        </p:spPr>
        <p:txBody>
          <a:bodyPr>
            <a:normAutofit fontScale="92500" lnSpcReduction="10000"/>
          </a:bodyPr>
          <a:lstStyle/>
          <a:p>
            <a:r>
              <a:rPr lang="en-US" dirty="0" smtClean="0">
                <a:latin typeface="Colonna MT" pitchFamily="82" charset="0"/>
              </a:rPr>
              <a:t>ECONOMIC COMPETITION</a:t>
            </a:r>
          </a:p>
          <a:p>
            <a:endParaRPr lang="en-US" dirty="0" smtClean="0">
              <a:latin typeface="Colonna MT" pitchFamily="82" charset="0"/>
            </a:endParaRPr>
          </a:p>
          <a:p>
            <a:r>
              <a:rPr lang="en-US" dirty="0" smtClean="0">
                <a:latin typeface="Colonna MT" pitchFamily="82" charset="0"/>
              </a:rPr>
              <a:t>ALIGNMENT</a:t>
            </a:r>
          </a:p>
          <a:p>
            <a:endParaRPr lang="en-US" dirty="0" smtClean="0">
              <a:latin typeface="Colonna MT" pitchFamily="82" charset="0"/>
            </a:endParaRPr>
          </a:p>
          <a:p>
            <a:r>
              <a:rPr lang="en-US" dirty="0" smtClean="0">
                <a:latin typeface="Colonna MT" pitchFamily="82" charset="0"/>
              </a:rPr>
              <a:t>ARMAMENTATION</a:t>
            </a:r>
          </a:p>
          <a:p>
            <a:endParaRPr lang="en-US" dirty="0" smtClean="0">
              <a:latin typeface="Colonna MT" pitchFamily="82" charset="0"/>
            </a:endParaRPr>
          </a:p>
          <a:p>
            <a:r>
              <a:rPr lang="en-US" dirty="0" smtClean="0">
                <a:latin typeface="Colonna MT" pitchFamily="82" charset="0"/>
              </a:rPr>
              <a:t>SCIENTIFIC DEVELOPMENT</a:t>
            </a:r>
          </a:p>
          <a:p>
            <a:endParaRPr lang="en-US" dirty="0" smtClean="0">
              <a:latin typeface="Colonna MT" pitchFamily="82" charset="0"/>
            </a:endParaRPr>
          </a:p>
          <a:p>
            <a:r>
              <a:rPr lang="en-US" dirty="0" smtClean="0">
                <a:latin typeface="Colonna MT" pitchFamily="82" charset="0"/>
              </a:rPr>
              <a:t>SPACE RACE</a:t>
            </a:r>
          </a:p>
          <a:p>
            <a:endParaRPr lang="en-US" dirty="0" smtClean="0">
              <a:latin typeface="Colonna MT" pitchFamily="82" charset="0"/>
            </a:endParaRPr>
          </a:p>
          <a:p>
            <a:r>
              <a:rPr lang="en-US" dirty="0" smtClean="0">
                <a:latin typeface="Colonna MT" pitchFamily="82" charset="0"/>
              </a:rPr>
              <a:t>INTERNATIONAL TENSION</a:t>
            </a:r>
          </a:p>
          <a:p>
            <a:endParaRPr lang="en-US" dirty="0" smtClean="0">
              <a:latin typeface="Colonna MT" pitchFamily="82" charset="0"/>
            </a:endParaRPr>
          </a:p>
          <a:p>
            <a:endParaRPr lang="en-US" dirty="0">
              <a:latin typeface="Colonna MT"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Effect transition="in" filter="fade">
                                      <p:cBhvr>
                                        <p:cTn id="9" dur="2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2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2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20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2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20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 calcmode="lin" valueType="num">
                                      <p:cBhvr>
                                        <p:cTn id="42" dur="2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3" dur="20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44" dur="2000"/>
                                        <p:tgtEl>
                                          <p:spTgt spid="3">
                                            <p:txEl>
                                              <p:pRg st="8" end="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p:cTn id="49" dur="2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50" dur="20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51"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109</Words>
  <Application>Microsoft Office PowerPoint</Application>
  <PresentationFormat>On-screen Show (4:3)</PresentationFormat>
  <Paragraphs>57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COLD WAR</vt:lpstr>
      <vt:lpstr>CAUSES</vt:lpstr>
      <vt:lpstr>EVENTS</vt:lpstr>
      <vt:lpstr>EVENTS</vt:lpstr>
      <vt:lpstr>EVENTS</vt:lpstr>
      <vt:lpstr>EVENTS</vt:lpstr>
      <vt:lpstr>EVENTS</vt:lpstr>
      <vt:lpstr>EVENTS</vt:lpstr>
      <vt:lpstr>FEATURES</vt:lpstr>
      <vt:lpstr>NON ALIGNMENT   GLOBALIZATION   DISARMAMENT   UNIPOLAR WORLD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COLD WAR</dc:title>
  <dc:creator/>
  <cp:lastModifiedBy>staff</cp:lastModifiedBy>
  <cp:revision>33</cp:revision>
  <dcterms:created xsi:type="dcterms:W3CDTF">2006-08-16T00:00:00Z</dcterms:created>
  <dcterms:modified xsi:type="dcterms:W3CDTF">2015-10-08T10:15:41Z</dcterms:modified>
</cp:coreProperties>
</file>